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9"/>
  </p:notesMasterIdLst>
  <p:sldIdLst>
    <p:sldId id="256" r:id="rId2"/>
    <p:sldId id="257" r:id="rId3"/>
    <p:sldId id="258" r:id="rId4"/>
    <p:sldId id="259" r:id="rId5"/>
    <p:sldId id="260" r:id="rId6"/>
    <p:sldId id="261" r:id="rId7"/>
    <p:sldId id="262" r:id="rId8"/>
    <p:sldId id="263" r:id="rId9"/>
    <p:sldId id="265" r:id="rId10"/>
    <p:sldId id="267" r:id="rId11"/>
    <p:sldId id="268" r:id="rId12"/>
    <p:sldId id="269" r:id="rId13"/>
    <p:sldId id="270" r:id="rId14"/>
    <p:sldId id="271" r:id="rId15"/>
    <p:sldId id="272" r:id="rId16"/>
    <p:sldId id="273" r:id="rId17"/>
    <p:sldId id="274" r:id="rId18"/>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644" y="-27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F29C5E-D739-4E64-A1A7-35F63498E5C6}" type="datetimeFigureOut">
              <a:rPr lang="pt-PT" smtClean="0"/>
              <a:t>26/10/2015</a:t>
            </a:fld>
            <a:endParaRPr lang="pt-PT"/>
          </a:p>
        </p:txBody>
      </p:sp>
      <p:sp>
        <p:nvSpPr>
          <p:cNvPr id="4" name="Marcador de Posição da Imagem do Diapositivo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1CE5FE-85C9-4D68-B436-A574DD3D5A9F}" type="slidenum">
              <a:rPr lang="pt-PT" smtClean="0"/>
              <a:t>‹#›</a:t>
            </a:fld>
            <a:endParaRPr lang="pt-PT"/>
          </a:p>
        </p:txBody>
      </p:sp>
    </p:spTree>
    <p:extLst>
      <p:ext uri="{BB962C8B-B14F-4D97-AF65-F5344CB8AC3E}">
        <p14:creationId xmlns:p14="http://schemas.microsoft.com/office/powerpoint/2010/main" val="3521606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r>
              <a:rPr lang="pt-PT" dirty="0" smtClean="0"/>
              <a:t>Explicar que morreu um colega com</a:t>
            </a:r>
            <a:r>
              <a:rPr lang="pt-PT" baseline="0" dirty="0" smtClean="0"/>
              <a:t> overdose de cocaína </a:t>
            </a:r>
            <a:endParaRPr lang="pt-PT" dirty="0"/>
          </a:p>
        </p:txBody>
      </p:sp>
      <p:sp>
        <p:nvSpPr>
          <p:cNvPr id="4" name="Marcador de Posição do Número do Diapositivo 3"/>
          <p:cNvSpPr>
            <a:spLocks noGrp="1"/>
          </p:cNvSpPr>
          <p:nvPr>
            <p:ph type="sldNum" sz="quarter" idx="10"/>
          </p:nvPr>
        </p:nvSpPr>
        <p:spPr/>
        <p:txBody>
          <a:bodyPr/>
          <a:lstStyle/>
          <a:p>
            <a:fld id="{9F1CE5FE-85C9-4D68-B436-A574DD3D5A9F}" type="slidenum">
              <a:rPr lang="pt-PT" smtClean="0"/>
              <a:t>8</a:t>
            </a:fld>
            <a:endParaRPr lang="pt-PT"/>
          </a:p>
        </p:txBody>
      </p:sp>
    </p:spTree>
    <p:extLst>
      <p:ext uri="{BB962C8B-B14F-4D97-AF65-F5344CB8AC3E}">
        <p14:creationId xmlns:p14="http://schemas.microsoft.com/office/powerpoint/2010/main" val="3953112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bg>
      <p:bgRef idx="1003">
        <a:schemeClr val="bg1"/>
      </p:bgRef>
    </p:bg>
    <p:spTree>
      <p:nvGrpSpPr>
        <p:cNvPr id="1" name=""/>
        <p:cNvGrpSpPr/>
        <p:nvPr/>
      </p:nvGrpSpPr>
      <p:grpSpPr>
        <a:xfrm>
          <a:off x="0" y="0"/>
          <a:ext cx="0" cy="0"/>
          <a:chOff x="0" y="0"/>
          <a:chExt cx="0" cy="0"/>
        </a:xfrm>
      </p:grpSpPr>
      <p:sp>
        <p:nvSpPr>
          <p:cNvPr id="12" name="Rectângulo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ectângulo arredondado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ítulo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PT" smtClean="0"/>
              <a:t>Faça clique para editar o estilo</a:t>
            </a:r>
            <a:endParaRPr kumimoji="0" lang="en-US"/>
          </a:p>
        </p:txBody>
      </p:sp>
      <p:sp>
        <p:nvSpPr>
          <p:cNvPr id="28" name="Marcador de Posição da Data 27"/>
          <p:cNvSpPr>
            <a:spLocks noGrp="1"/>
          </p:cNvSpPr>
          <p:nvPr>
            <p:ph type="dt" sz="half" idx="10"/>
          </p:nvPr>
        </p:nvSpPr>
        <p:spPr/>
        <p:txBody>
          <a:bodyPr/>
          <a:lstStyle/>
          <a:p>
            <a:fld id="{6AFCC4F8-1CFE-4910-AE95-5EF3F07F934A}" type="datetimeFigureOut">
              <a:rPr lang="pt-PT" smtClean="0"/>
              <a:t>26/10/2015</a:t>
            </a:fld>
            <a:endParaRPr lang="pt-PT"/>
          </a:p>
        </p:txBody>
      </p:sp>
      <p:sp>
        <p:nvSpPr>
          <p:cNvPr id="17" name="Marcador de Posição do Rodapé 16"/>
          <p:cNvSpPr>
            <a:spLocks noGrp="1"/>
          </p:cNvSpPr>
          <p:nvPr>
            <p:ph type="ftr" sz="quarter" idx="11"/>
          </p:nvPr>
        </p:nvSpPr>
        <p:spPr/>
        <p:txBody>
          <a:bodyPr/>
          <a:lstStyle/>
          <a:p>
            <a:endParaRPr lang="pt-PT"/>
          </a:p>
        </p:txBody>
      </p:sp>
      <p:sp>
        <p:nvSpPr>
          <p:cNvPr id="29" name="Marcador de Posição do Número do Diapositivo 28"/>
          <p:cNvSpPr>
            <a:spLocks noGrp="1"/>
          </p:cNvSpPr>
          <p:nvPr>
            <p:ph type="sldNum" sz="quarter" idx="12"/>
          </p:nvPr>
        </p:nvSpPr>
        <p:spPr/>
        <p:txBody>
          <a:bodyPr lIns="0" tIns="0" rIns="0" bIns="0">
            <a:noAutofit/>
          </a:bodyPr>
          <a:lstStyle>
            <a:lvl1pPr>
              <a:defRPr sz="1400">
                <a:solidFill>
                  <a:srgbClr val="FFFFFF"/>
                </a:solidFill>
              </a:defRPr>
            </a:lvl1pPr>
          </a:lstStyle>
          <a:p>
            <a:fld id="{75FF2E50-6A68-41B3-BD85-77D0AA95F081}" type="slidenum">
              <a:rPr lang="pt-PT" smtClean="0"/>
              <a:t>‹#›</a:t>
            </a:fld>
            <a:endParaRPr lang="pt-PT"/>
          </a:p>
        </p:txBody>
      </p:sp>
      <p:sp>
        <p:nvSpPr>
          <p:cNvPr id="7" name="Rectângulo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ângulo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ângulo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ítulo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pt-PT" smtClean="0"/>
              <a:t>Clique para editar o estilo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3" name="Marcador de Posição de Texto Vertical 2"/>
          <p:cNvSpPr>
            <a:spLocks noGrp="1"/>
          </p:cNvSpPr>
          <p:nvPr>
            <p:ph type="body" orient="vert" idx="1"/>
          </p:nvPr>
        </p:nvSpPr>
        <p:spPr/>
        <p:txBody>
          <a:bodyPr vert="eaVer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p>
            <a:fld id="{6AFCC4F8-1CFE-4910-AE95-5EF3F07F934A}" type="datetimeFigureOut">
              <a:rPr lang="pt-PT" smtClean="0"/>
              <a:t>26/10/2015</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75FF2E50-6A68-41B3-BD85-77D0AA95F081}" type="slidenum">
              <a:rPr lang="pt-PT" smtClean="0"/>
              <a:t>‹#›</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1"/>
            <a:ext cx="2011680" cy="5851525"/>
          </a:xfrm>
        </p:spPr>
        <p:txBody>
          <a:bodyPr vert="eaVert"/>
          <a:lstStyle/>
          <a:p>
            <a:r>
              <a:rPr kumimoji="0" lang="pt-PT" smtClean="0"/>
              <a:t>Clique para editar o estilo</a:t>
            </a:r>
            <a:endParaRPr kumimoji="0" lang="en-US"/>
          </a:p>
        </p:txBody>
      </p:sp>
      <p:sp>
        <p:nvSpPr>
          <p:cNvPr id="3" name="Marcador de Posição de Texto Vertical 2"/>
          <p:cNvSpPr>
            <a:spLocks noGrp="1"/>
          </p:cNvSpPr>
          <p:nvPr>
            <p:ph type="body" orient="vert" idx="1"/>
          </p:nvPr>
        </p:nvSpPr>
        <p:spPr>
          <a:xfrm>
            <a:off x="914400" y="274640"/>
            <a:ext cx="5562600" cy="5851525"/>
          </a:xfrm>
        </p:spPr>
        <p:txBody>
          <a:bodyPr vert="eaVer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p>
            <a:fld id="{6AFCC4F8-1CFE-4910-AE95-5EF3F07F934A}" type="datetimeFigureOut">
              <a:rPr lang="pt-PT" smtClean="0"/>
              <a:t>26/10/2015</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75FF2E50-6A68-41B3-BD85-77D0AA95F081}" type="slidenum">
              <a:rPr lang="pt-PT" smtClean="0"/>
              <a:t>‹#›</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4" name="Marcador de Posição da Data 3"/>
          <p:cNvSpPr>
            <a:spLocks noGrp="1"/>
          </p:cNvSpPr>
          <p:nvPr>
            <p:ph type="dt" sz="half" idx="10"/>
          </p:nvPr>
        </p:nvSpPr>
        <p:spPr/>
        <p:txBody>
          <a:bodyPr/>
          <a:lstStyle/>
          <a:p>
            <a:fld id="{6AFCC4F8-1CFE-4910-AE95-5EF3F07F934A}" type="datetimeFigureOut">
              <a:rPr lang="pt-PT" smtClean="0"/>
              <a:t>26/10/2015</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75FF2E50-6A68-41B3-BD85-77D0AA95F081}" type="slidenum">
              <a:rPr lang="pt-PT" smtClean="0"/>
              <a:t>‹#›</a:t>
            </a:fld>
            <a:endParaRPr lang="pt-PT"/>
          </a:p>
        </p:txBody>
      </p:sp>
      <p:sp>
        <p:nvSpPr>
          <p:cNvPr id="8" name="Marcador de Posição de Conteúdo 7"/>
          <p:cNvSpPr>
            <a:spLocks noGrp="1"/>
          </p:cNvSpPr>
          <p:nvPr>
            <p:ph sz="quarter" idx="1"/>
          </p:nvPr>
        </p:nvSpPr>
        <p:spPr>
          <a:xfrm>
            <a:off x="914400" y="1447800"/>
            <a:ext cx="7772400" cy="4572000"/>
          </a:xfrm>
        </p:spPr>
        <p:txBody>
          <a:bodyPr vert="horz"/>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bg>
      <p:bgRef idx="1003">
        <a:schemeClr val="bg1"/>
      </p:bgRef>
    </p:bg>
    <p:spTree>
      <p:nvGrpSpPr>
        <p:cNvPr id="1" name=""/>
        <p:cNvGrpSpPr/>
        <p:nvPr/>
      </p:nvGrpSpPr>
      <p:grpSpPr>
        <a:xfrm>
          <a:off x="0" y="0"/>
          <a:ext cx="0" cy="0"/>
          <a:chOff x="0" y="0"/>
          <a:chExt cx="0" cy="0"/>
        </a:xfrm>
      </p:grpSpPr>
      <p:sp>
        <p:nvSpPr>
          <p:cNvPr id="11" name="Rectângulo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ectângulo arredondado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ítulo 1"/>
          <p:cNvSpPr>
            <a:spLocks noGrp="1"/>
          </p:cNvSpPr>
          <p:nvPr>
            <p:ph type="title"/>
          </p:nvPr>
        </p:nvSpPr>
        <p:spPr>
          <a:xfrm>
            <a:off x="722313" y="952500"/>
            <a:ext cx="7772400" cy="1362075"/>
          </a:xfrm>
        </p:spPr>
        <p:txBody>
          <a:bodyPr anchor="b" anchorCtr="0"/>
          <a:lstStyle>
            <a:lvl1pPr algn="l">
              <a:buNone/>
              <a:defRPr sz="4000" b="0" cap="none"/>
            </a:lvl1pPr>
          </a:lstStyle>
          <a:p>
            <a:r>
              <a:rPr kumimoji="0" lang="pt-PT" smtClean="0"/>
              <a:t>Clique para editar o estilo</a:t>
            </a:r>
            <a:endParaRPr kumimoji="0" lang="en-US"/>
          </a:p>
        </p:txBody>
      </p:sp>
      <p:sp>
        <p:nvSpPr>
          <p:cNvPr id="3" name="Marcador de Posição do Texto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PT" smtClean="0"/>
              <a:t>Clique para editar os estilos</a:t>
            </a:r>
          </a:p>
        </p:txBody>
      </p:sp>
      <p:sp>
        <p:nvSpPr>
          <p:cNvPr id="4" name="Marcador de Posição da Data 3"/>
          <p:cNvSpPr>
            <a:spLocks noGrp="1"/>
          </p:cNvSpPr>
          <p:nvPr>
            <p:ph type="dt" sz="half" idx="10"/>
          </p:nvPr>
        </p:nvSpPr>
        <p:spPr/>
        <p:txBody>
          <a:bodyPr/>
          <a:lstStyle/>
          <a:p>
            <a:fld id="{6AFCC4F8-1CFE-4910-AE95-5EF3F07F934A}" type="datetimeFigureOut">
              <a:rPr lang="pt-PT" smtClean="0"/>
              <a:t>26/10/2015</a:t>
            </a:fld>
            <a:endParaRPr lang="pt-PT"/>
          </a:p>
        </p:txBody>
      </p:sp>
      <p:sp>
        <p:nvSpPr>
          <p:cNvPr id="5" name="Marcador de Posição do Rodapé 4"/>
          <p:cNvSpPr>
            <a:spLocks noGrp="1"/>
          </p:cNvSpPr>
          <p:nvPr>
            <p:ph type="ftr" sz="quarter" idx="11"/>
          </p:nvPr>
        </p:nvSpPr>
        <p:spPr>
          <a:xfrm>
            <a:off x="800100" y="6172200"/>
            <a:ext cx="4000500" cy="457200"/>
          </a:xfrm>
        </p:spPr>
        <p:txBody>
          <a:bodyPr/>
          <a:lstStyle/>
          <a:p>
            <a:endParaRPr lang="pt-PT"/>
          </a:p>
        </p:txBody>
      </p:sp>
      <p:sp>
        <p:nvSpPr>
          <p:cNvPr id="7" name="Rectângulo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ângulo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ângulo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Marcador de Posição do Número do Diapositivo 5"/>
          <p:cNvSpPr>
            <a:spLocks noGrp="1"/>
          </p:cNvSpPr>
          <p:nvPr>
            <p:ph type="sldNum" sz="quarter" idx="12"/>
          </p:nvPr>
        </p:nvSpPr>
        <p:spPr>
          <a:xfrm>
            <a:off x="146304" y="6208776"/>
            <a:ext cx="457200" cy="457200"/>
          </a:xfrm>
        </p:spPr>
        <p:txBody>
          <a:bodyPr/>
          <a:lstStyle/>
          <a:p>
            <a:fld id="{75FF2E50-6A68-41B3-BD85-77D0AA95F081}" type="slidenum">
              <a:rPr lang="pt-PT" smtClean="0"/>
              <a:t>‹#›</a:t>
            </a:fld>
            <a:endParaRPr lang="pt-P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5" name="Marcador de Posição da Data 4"/>
          <p:cNvSpPr>
            <a:spLocks noGrp="1"/>
          </p:cNvSpPr>
          <p:nvPr>
            <p:ph type="dt" sz="half" idx="10"/>
          </p:nvPr>
        </p:nvSpPr>
        <p:spPr/>
        <p:txBody>
          <a:bodyPr/>
          <a:lstStyle/>
          <a:p>
            <a:fld id="{6AFCC4F8-1CFE-4910-AE95-5EF3F07F934A}" type="datetimeFigureOut">
              <a:rPr lang="pt-PT" smtClean="0"/>
              <a:t>26/10/2015</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75FF2E50-6A68-41B3-BD85-77D0AA95F081}" type="slidenum">
              <a:rPr lang="pt-PT" smtClean="0"/>
              <a:t>‹#›</a:t>
            </a:fld>
            <a:endParaRPr lang="pt-PT"/>
          </a:p>
        </p:txBody>
      </p:sp>
      <p:sp>
        <p:nvSpPr>
          <p:cNvPr id="9" name="Marcador de Posição de Conteúdo 8"/>
          <p:cNvSpPr>
            <a:spLocks noGrp="1"/>
          </p:cNvSpPr>
          <p:nvPr>
            <p:ph sz="quarter" idx="1"/>
          </p:nvPr>
        </p:nvSpPr>
        <p:spPr>
          <a:xfrm>
            <a:off x="914400" y="1447800"/>
            <a:ext cx="3749040" cy="4572000"/>
          </a:xfrm>
        </p:spPr>
        <p:txBody>
          <a:bodyPr vert="horz"/>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11" name="Marcador de Posição de Conteúdo 10"/>
          <p:cNvSpPr>
            <a:spLocks noGrp="1"/>
          </p:cNvSpPr>
          <p:nvPr>
            <p:ph sz="quarter" idx="2"/>
          </p:nvPr>
        </p:nvSpPr>
        <p:spPr>
          <a:xfrm>
            <a:off x="4933950" y="1447800"/>
            <a:ext cx="3749040" cy="4572000"/>
          </a:xfrm>
        </p:spPr>
        <p:txBody>
          <a:bodyPr vert="horz"/>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914400" y="273050"/>
            <a:ext cx="7772400" cy="1143000"/>
          </a:xfrm>
        </p:spPr>
        <p:txBody>
          <a:bodyPr anchor="b" anchorCtr="0"/>
          <a:lstStyle>
            <a:lvl1pPr>
              <a:defRPr/>
            </a:lvl1pPr>
          </a:lstStyle>
          <a:p>
            <a:r>
              <a:rPr kumimoji="0" lang="pt-PT" smtClean="0"/>
              <a:t>Clique para editar o estilo</a:t>
            </a:r>
            <a:endParaRPr kumimoji="0" lang="en-US"/>
          </a:p>
        </p:txBody>
      </p:sp>
      <p:sp>
        <p:nvSpPr>
          <p:cNvPr id="3" name="Marcador de Posição do Texto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t-PT" smtClean="0"/>
              <a:t>Clique para editar os estilos</a:t>
            </a:r>
          </a:p>
        </p:txBody>
      </p:sp>
      <p:sp>
        <p:nvSpPr>
          <p:cNvPr id="4" name="Marcador de Posição do Texto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t-PT" smtClean="0"/>
              <a:t>Clique para editar os estilos</a:t>
            </a:r>
          </a:p>
        </p:txBody>
      </p:sp>
      <p:sp>
        <p:nvSpPr>
          <p:cNvPr id="7" name="Marcador de Posição da Data 6"/>
          <p:cNvSpPr>
            <a:spLocks noGrp="1"/>
          </p:cNvSpPr>
          <p:nvPr>
            <p:ph type="dt" sz="half" idx="10"/>
          </p:nvPr>
        </p:nvSpPr>
        <p:spPr/>
        <p:txBody>
          <a:bodyPr/>
          <a:lstStyle/>
          <a:p>
            <a:fld id="{6AFCC4F8-1CFE-4910-AE95-5EF3F07F934A}" type="datetimeFigureOut">
              <a:rPr lang="pt-PT" smtClean="0"/>
              <a:t>26/10/2015</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75FF2E50-6A68-41B3-BD85-77D0AA95F081}" type="slidenum">
              <a:rPr lang="pt-PT" smtClean="0"/>
              <a:t>‹#›</a:t>
            </a:fld>
            <a:endParaRPr lang="pt-PT"/>
          </a:p>
        </p:txBody>
      </p:sp>
      <p:sp>
        <p:nvSpPr>
          <p:cNvPr id="11" name="Marcador de Posição de Conteúdo 10"/>
          <p:cNvSpPr>
            <a:spLocks noGrp="1"/>
          </p:cNvSpPr>
          <p:nvPr>
            <p:ph sz="half" idx="2"/>
          </p:nvPr>
        </p:nvSpPr>
        <p:spPr>
          <a:xfrm>
            <a:off x="914400" y="2247900"/>
            <a:ext cx="3733800" cy="3886200"/>
          </a:xfrm>
        </p:spPr>
        <p:txBody>
          <a:bodyPr vert="horz"/>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13" name="Marcador de Posição de Conteúdo 12"/>
          <p:cNvSpPr>
            <a:spLocks noGrp="1"/>
          </p:cNvSpPr>
          <p:nvPr>
            <p:ph sz="half" idx="4"/>
          </p:nvPr>
        </p:nvSpPr>
        <p:spPr>
          <a:xfrm>
            <a:off x="4953000" y="2247900"/>
            <a:ext cx="3733800" cy="3886200"/>
          </a:xfrm>
        </p:spPr>
        <p:txBody>
          <a:bodyPr vert="horz"/>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3" name="Marcador de Posição da Data 2"/>
          <p:cNvSpPr>
            <a:spLocks noGrp="1"/>
          </p:cNvSpPr>
          <p:nvPr>
            <p:ph type="dt" sz="half" idx="10"/>
          </p:nvPr>
        </p:nvSpPr>
        <p:spPr/>
        <p:txBody>
          <a:bodyPr/>
          <a:lstStyle/>
          <a:p>
            <a:fld id="{6AFCC4F8-1CFE-4910-AE95-5EF3F07F934A}" type="datetimeFigureOut">
              <a:rPr lang="pt-PT" smtClean="0"/>
              <a:t>26/10/2015</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p:txBody>
          <a:bodyPr/>
          <a:lstStyle/>
          <a:p>
            <a:fld id="{75FF2E50-6A68-41B3-BD85-77D0AA95F081}" type="slidenum">
              <a:rPr lang="pt-PT" smtClean="0"/>
              <a:t>‹#›</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6AFCC4F8-1CFE-4910-AE95-5EF3F07F934A}" type="datetimeFigureOut">
              <a:rPr lang="pt-PT" smtClean="0"/>
              <a:t>26/10/2015</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75FF2E50-6A68-41B3-BD85-77D0AA95F081}" type="slidenum">
              <a:rPr lang="pt-PT" smtClean="0"/>
              <a:t>‹#›</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8" name="Rectângulo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ectângulo arredondado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ítulo 1"/>
          <p:cNvSpPr>
            <a:spLocks noGrp="1"/>
          </p:cNvSpPr>
          <p:nvPr>
            <p:ph type="title"/>
          </p:nvPr>
        </p:nvSpPr>
        <p:spPr>
          <a:xfrm>
            <a:off x="914400" y="273050"/>
            <a:ext cx="7772400" cy="1143000"/>
          </a:xfrm>
        </p:spPr>
        <p:txBody>
          <a:bodyPr anchor="b" anchorCtr="0"/>
          <a:lstStyle>
            <a:lvl1pPr algn="l">
              <a:buNone/>
              <a:defRPr sz="4000" b="0"/>
            </a:lvl1pPr>
          </a:lstStyle>
          <a:p>
            <a:r>
              <a:rPr kumimoji="0" lang="pt-PT" smtClean="0"/>
              <a:t>Clique para editar o estilo</a:t>
            </a:r>
            <a:endParaRPr kumimoji="0" lang="en-US"/>
          </a:p>
        </p:txBody>
      </p:sp>
      <p:sp>
        <p:nvSpPr>
          <p:cNvPr id="3" name="Marcador de Posição do Texto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pt-PT" smtClean="0"/>
              <a:t>Clique para editar os estilos</a:t>
            </a:r>
          </a:p>
        </p:txBody>
      </p:sp>
      <p:sp>
        <p:nvSpPr>
          <p:cNvPr id="5" name="Marcador de Posição da Data 4"/>
          <p:cNvSpPr>
            <a:spLocks noGrp="1"/>
          </p:cNvSpPr>
          <p:nvPr>
            <p:ph type="dt" sz="half" idx="10"/>
          </p:nvPr>
        </p:nvSpPr>
        <p:spPr/>
        <p:txBody>
          <a:bodyPr/>
          <a:lstStyle/>
          <a:p>
            <a:fld id="{6AFCC4F8-1CFE-4910-AE95-5EF3F07F934A}" type="datetimeFigureOut">
              <a:rPr lang="pt-PT" smtClean="0"/>
              <a:t>26/10/2015</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75FF2E50-6A68-41B3-BD85-77D0AA95F081}" type="slidenum">
              <a:rPr lang="pt-PT" smtClean="0"/>
              <a:t>‹#›</a:t>
            </a:fld>
            <a:endParaRPr lang="pt-PT"/>
          </a:p>
        </p:txBody>
      </p:sp>
      <p:sp>
        <p:nvSpPr>
          <p:cNvPr id="11" name="Marcador de Posição de Conteúdo 10"/>
          <p:cNvSpPr>
            <a:spLocks noGrp="1"/>
          </p:cNvSpPr>
          <p:nvPr>
            <p:ph sz="quarter" idx="1"/>
          </p:nvPr>
        </p:nvSpPr>
        <p:spPr>
          <a:xfrm>
            <a:off x="2971800" y="1600200"/>
            <a:ext cx="5715000" cy="4495800"/>
          </a:xfrm>
        </p:spPr>
        <p:txBody>
          <a:bodyPr vert="horz"/>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pt-PT" smtClean="0"/>
              <a:t>Clique para editar o estilo</a:t>
            </a:r>
            <a:endParaRPr kumimoji="0" lang="en-US"/>
          </a:p>
        </p:txBody>
      </p:sp>
      <p:sp>
        <p:nvSpPr>
          <p:cNvPr id="4" name="Marcador de Posição do Texto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pt-PT" smtClean="0"/>
              <a:t>Clique para editar os estilos</a:t>
            </a:r>
          </a:p>
        </p:txBody>
      </p:sp>
      <p:sp>
        <p:nvSpPr>
          <p:cNvPr id="5" name="Marcador de Posição da Data 4"/>
          <p:cNvSpPr>
            <a:spLocks noGrp="1"/>
          </p:cNvSpPr>
          <p:nvPr>
            <p:ph type="dt" sz="half" idx="10"/>
          </p:nvPr>
        </p:nvSpPr>
        <p:spPr/>
        <p:txBody>
          <a:bodyPr/>
          <a:lstStyle/>
          <a:p>
            <a:fld id="{6AFCC4F8-1CFE-4910-AE95-5EF3F07F934A}" type="datetimeFigureOut">
              <a:rPr lang="pt-PT" smtClean="0"/>
              <a:t>26/10/2015</a:t>
            </a:fld>
            <a:endParaRPr lang="pt-PT"/>
          </a:p>
        </p:txBody>
      </p:sp>
      <p:sp>
        <p:nvSpPr>
          <p:cNvPr id="6" name="Marcador de Posição do Rodapé 5"/>
          <p:cNvSpPr>
            <a:spLocks noGrp="1"/>
          </p:cNvSpPr>
          <p:nvPr>
            <p:ph type="ftr" sz="quarter" idx="11"/>
          </p:nvPr>
        </p:nvSpPr>
        <p:spPr>
          <a:xfrm>
            <a:off x="914400" y="6172200"/>
            <a:ext cx="3886200" cy="457200"/>
          </a:xfrm>
        </p:spPr>
        <p:txBody>
          <a:bodyPr/>
          <a:lstStyle/>
          <a:p>
            <a:endParaRPr lang="pt-PT"/>
          </a:p>
        </p:txBody>
      </p:sp>
      <p:sp>
        <p:nvSpPr>
          <p:cNvPr id="7" name="Marcador de Posição do Número do Diapositivo 6"/>
          <p:cNvSpPr>
            <a:spLocks noGrp="1"/>
          </p:cNvSpPr>
          <p:nvPr>
            <p:ph type="sldNum" sz="quarter" idx="12"/>
          </p:nvPr>
        </p:nvSpPr>
        <p:spPr>
          <a:xfrm>
            <a:off x="146304" y="6208776"/>
            <a:ext cx="457200" cy="457200"/>
          </a:xfrm>
        </p:spPr>
        <p:txBody>
          <a:bodyPr/>
          <a:lstStyle/>
          <a:p>
            <a:fld id="{75FF2E50-6A68-41B3-BD85-77D0AA95F081}" type="slidenum">
              <a:rPr lang="pt-PT" smtClean="0"/>
              <a:t>‹#›</a:t>
            </a:fld>
            <a:endParaRPr lang="pt-PT"/>
          </a:p>
        </p:txBody>
      </p:sp>
      <p:sp>
        <p:nvSpPr>
          <p:cNvPr id="11" name="Rectângulo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ângulo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ângulo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Marcador de Posição da Imagem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pt-PT" smtClean="0"/>
              <a:t>Clique no ícone para adicionar uma imagem</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ângulo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ectângulo arredondado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Marcador de Posição do Título 21"/>
          <p:cNvSpPr>
            <a:spLocks noGrp="1"/>
          </p:cNvSpPr>
          <p:nvPr>
            <p:ph type="title"/>
          </p:nvPr>
        </p:nvSpPr>
        <p:spPr>
          <a:xfrm>
            <a:off x="914400" y="274638"/>
            <a:ext cx="7772400" cy="1143000"/>
          </a:xfrm>
          <a:prstGeom prst="rect">
            <a:avLst/>
          </a:prstGeom>
        </p:spPr>
        <p:txBody>
          <a:bodyPr bIns="91440" anchor="b" anchorCtr="0">
            <a:normAutofit/>
          </a:bodyPr>
          <a:lstStyle/>
          <a:p>
            <a:r>
              <a:rPr kumimoji="0" lang="pt-PT" smtClean="0"/>
              <a:t>Clique para editar o estilo</a:t>
            </a:r>
            <a:endParaRPr kumimoji="0" lang="en-US"/>
          </a:p>
        </p:txBody>
      </p:sp>
      <p:sp>
        <p:nvSpPr>
          <p:cNvPr id="13" name="Marcador de Posição do Texto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pt-PT" smtClean="0"/>
              <a:t>Clique para editar os estilos</a:t>
            </a:r>
          </a:p>
          <a:p>
            <a:pPr lvl="1" eaLnBrk="1" latinLnBrk="0" hangingPunct="1"/>
            <a:r>
              <a:rPr kumimoji="0" lang="pt-PT" smtClean="0"/>
              <a:t>Segundo nível</a:t>
            </a:r>
          </a:p>
          <a:p>
            <a:pPr lvl="2" eaLnBrk="1" latinLnBrk="0" hangingPunct="1"/>
            <a:r>
              <a:rPr kumimoji="0" lang="pt-PT" smtClean="0"/>
              <a:t>Terceiro nível</a:t>
            </a:r>
          </a:p>
          <a:p>
            <a:pPr lvl="3" eaLnBrk="1" latinLnBrk="0" hangingPunct="1"/>
            <a:r>
              <a:rPr kumimoji="0" lang="pt-PT" smtClean="0"/>
              <a:t>Quarto nível</a:t>
            </a:r>
          </a:p>
          <a:p>
            <a:pPr lvl="4" eaLnBrk="1" latinLnBrk="0" hangingPunct="1"/>
            <a:r>
              <a:rPr kumimoji="0" lang="pt-PT" smtClean="0"/>
              <a:t>Quinto nível</a:t>
            </a:r>
            <a:endParaRPr kumimoji="0" lang="en-US"/>
          </a:p>
        </p:txBody>
      </p:sp>
      <p:sp>
        <p:nvSpPr>
          <p:cNvPr id="14" name="Marcador de Posição da Data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AFCC4F8-1CFE-4910-AE95-5EF3F07F934A}" type="datetimeFigureOut">
              <a:rPr lang="pt-PT" smtClean="0"/>
              <a:t>26/10/2015</a:t>
            </a:fld>
            <a:endParaRPr lang="pt-PT"/>
          </a:p>
        </p:txBody>
      </p:sp>
      <p:sp>
        <p:nvSpPr>
          <p:cNvPr id="3" name="Marcador de Posição do Rodapé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pt-PT"/>
          </a:p>
        </p:txBody>
      </p:sp>
      <p:sp>
        <p:nvSpPr>
          <p:cNvPr id="23" name="Marcador de Posição do Número do Diapositivo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5FF2E50-6A68-41B3-BD85-77D0AA95F081}" type="slidenum">
              <a:rPr lang="pt-PT" smtClean="0"/>
              <a:t>‹#›</a:t>
            </a:fld>
            <a:endParaRPr lang="pt-PT"/>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CkuNL2aAdZ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pt.wikipedia.org/wiki/Psicologia_cl%C3%ADnica" TargetMode="External"/><Relationship Id="rId3" Type="http://schemas.openxmlformats.org/officeDocument/2006/relationships/hyperlink" Target="https://en.wikipedia.org/wiki/Clinical_psychology" TargetMode="External"/><Relationship Id="rId7" Type="http://schemas.openxmlformats.org/officeDocument/2006/relationships/hyperlink" Target="https://psicologado.com/atuacao/psicologia-clinica/o-que-e-psicologia-clinica" TargetMode="External"/><Relationship Id="rId2" Type="http://schemas.openxmlformats.org/officeDocument/2006/relationships/hyperlink" Target="http://www.ribeiraopretopsicologia.com.br/o-que-e-a-psicologia-clinica-e-o-que-faz-o-psicologo-clinico/" TargetMode="External"/><Relationship Id="rId1" Type="http://schemas.openxmlformats.org/officeDocument/2006/relationships/slideLayout" Target="../slideLayouts/slideLayout2.xml"/><Relationship Id="rId6" Type="http://schemas.openxmlformats.org/officeDocument/2006/relationships/hyperlink" Target="https://pt.wikipedia.org/wiki/Psic%C3%B3logo_cl%C3%ADnico" TargetMode="External"/><Relationship Id="rId5" Type="http://schemas.openxmlformats.org/officeDocument/2006/relationships/hyperlink" Target="http://www.psicologiamsn.com/2011/07/o-que-e-psicologia-clinica.html" TargetMode="External"/><Relationship Id="rId4" Type="http://schemas.openxmlformats.org/officeDocument/2006/relationships/hyperlink" Target="http://www.psicologiamsn.com/2011/01/o-que-e-psicologia.html" TargetMode="External"/><Relationship Id="rId9" Type="http://schemas.openxmlformats.org/officeDocument/2006/relationships/hyperlink" Target="https://pt.wikipedia.org/wiki/Sigmund_Freud"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www.integra.pt/oque.htm" TargetMode="External"/><Relationship Id="rId3" Type="http://schemas.openxmlformats.org/officeDocument/2006/relationships/hyperlink" Target="https://pt.wikipedia.org/wiki/Livre_associa%C3%A7%C3%A3o" TargetMode="External"/><Relationship Id="rId7" Type="http://schemas.openxmlformats.org/officeDocument/2006/relationships/hyperlink" Target="http://www.scielo.br/scielo.php?script=sci_arttext&amp;pid=S1414-98931994000100007" TargetMode="External"/><Relationship Id="rId2" Type="http://schemas.openxmlformats.org/officeDocument/2006/relationships/hyperlink" Target="http://conceito.de/psicanalise" TargetMode="External"/><Relationship Id="rId1" Type="http://schemas.openxmlformats.org/officeDocument/2006/relationships/slideLayout" Target="../slideLayouts/slideLayout2.xml"/><Relationship Id="rId6" Type="http://schemas.openxmlformats.org/officeDocument/2006/relationships/hyperlink" Target="https://en.wikipedia.org/wiki/Behaviorism" TargetMode="External"/><Relationship Id="rId5" Type="http://schemas.openxmlformats.org/officeDocument/2006/relationships/hyperlink" Target="http://www.significados.com.br/behaviorismo/" TargetMode="External"/><Relationship Id="rId4" Type="http://schemas.openxmlformats.org/officeDocument/2006/relationships/hyperlink" Target="https://pt.wikipedia.org/wiki/Behaviorismo" TargetMode="External"/><Relationship Id="rId9" Type="http://schemas.openxmlformats.org/officeDocument/2006/relationships/hyperlink" Target="http://www.sitemedico.com.br/site/qualidade-de-vida/bemestar/7448-perguntas-frequeentes-sobre-psicologi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756592" y="4167336"/>
            <a:ext cx="6400800" cy="1600200"/>
          </a:xfrm>
        </p:spPr>
        <p:txBody>
          <a:bodyPr>
            <a:normAutofit fontScale="92500" lnSpcReduction="20000"/>
          </a:bodyPr>
          <a:lstStyle/>
          <a:p>
            <a:r>
              <a:rPr lang="pt-PT" dirty="0" smtClean="0"/>
              <a:t>Trabalho realizado por:</a:t>
            </a:r>
          </a:p>
          <a:p>
            <a:r>
              <a:rPr lang="pt-PT" dirty="0" smtClean="0"/>
              <a:t>-Pedro Freitas  nº24  </a:t>
            </a:r>
          </a:p>
          <a:p>
            <a:r>
              <a:rPr lang="pt-PT" dirty="0" smtClean="0"/>
              <a:t>     -Rodrigo Oliveira nº25 </a:t>
            </a:r>
          </a:p>
          <a:p>
            <a:r>
              <a:rPr lang="pt-PT" dirty="0" smtClean="0"/>
              <a:t>   -Rodrigo Justino nº26</a:t>
            </a:r>
            <a:endParaRPr lang="pt-PT" dirty="0"/>
          </a:p>
        </p:txBody>
      </p:sp>
      <p:sp>
        <p:nvSpPr>
          <p:cNvPr id="2" name="Título 1"/>
          <p:cNvSpPr>
            <a:spLocks noGrp="1"/>
          </p:cNvSpPr>
          <p:nvPr>
            <p:ph type="ctrTitle"/>
          </p:nvPr>
        </p:nvSpPr>
        <p:spPr/>
        <p:txBody>
          <a:bodyPr/>
          <a:lstStyle/>
          <a:p>
            <a:r>
              <a:rPr lang="pt-PT" dirty="0" smtClean="0"/>
              <a:t>Psicologia Clínica </a:t>
            </a:r>
            <a:endParaRPr lang="pt-PT" dirty="0"/>
          </a:p>
        </p:txBody>
      </p:sp>
      <p:pic>
        <p:nvPicPr>
          <p:cNvPr id="1026" name="Picture 2" descr="https://upload.wikimedia.org/wikipedia/commons/thumb/6/6c/Psi2.svg/2000px-Psi2.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28184" y="3789040"/>
            <a:ext cx="2232248" cy="2232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86948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171400"/>
            <a:ext cx="8276456" cy="1143000"/>
          </a:xfrm>
        </p:spPr>
        <p:txBody>
          <a:bodyPr/>
          <a:lstStyle/>
          <a:p>
            <a:r>
              <a:rPr lang="pt-PT" dirty="0" smtClean="0"/>
              <a:t> Humanismo</a:t>
            </a:r>
            <a:endParaRPr lang="pt-PT" dirty="0"/>
          </a:p>
        </p:txBody>
      </p:sp>
      <p:sp>
        <p:nvSpPr>
          <p:cNvPr id="3" name="Marcador de Posição de Conteúdo 2"/>
          <p:cNvSpPr>
            <a:spLocks noGrp="1"/>
          </p:cNvSpPr>
          <p:nvPr>
            <p:ph sz="quarter" idx="1"/>
          </p:nvPr>
        </p:nvSpPr>
        <p:spPr>
          <a:xfrm>
            <a:off x="395536" y="836712"/>
            <a:ext cx="8291264" cy="6021288"/>
          </a:xfrm>
        </p:spPr>
        <p:txBody>
          <a:bodyPr>
            <a:normAutofit/>
          </a:bodyPr>
          <a:lstStyle/>
          <a:p>
            <a:pPr marL="0" indent="0">
              <a:buNone/>
            </a:pPr>
            <a:r>
              <a:rPr lang="pt-PT" sz="2400" dirty="0" smtClean="0"/>
              <a:t>	</a:t>
            </a:r>
          </a:p>
          <a:p>
            <a:pPr marL="0" indent="0">
              <a:buNone/>
            </a:pPr>
            <a:r>
              <a:rPr lang="pt-PT" sz="2400" dirty="0"/>
              <a:t>	</a:t>
            </a:r>
            <a:r>
              <a:rPr lang="pt-PT" sz="2400" dirty="0" smtClean="0"/>
              <a:t>Abraham </a:t>
            </a:r>
            <a:r>
              <a:rPr lang="pt-PT" sz="2400" dirty="0"/>
              <a:t>Maslow, que criou a Pirâmide das Necessidades, </a:t>
            </a:r>
            <a:r>
              <a:rPr lang="pt-PT" sz="2400" dirty="0" smtClean="0"/>
              <a:t>diz </a:t>
            </a:r>
            <a:r>
              <a:rPr lang="pt-PT" sz="2400" dirty="0"/>
              <a:t>que as necessidades de nível mais baixo devem ser satisfeitas antes das de nível mais alto. Nesta pirâmide há 5 níveis de necessidades:</a:t>
            </a:r>
          </a:p>
          <a:p>
            <a:pPr marL="0" indent="0">
              <a:buNone/>
            </a:pPr>
            <a:r>
              <a:rPr lang="pt-PT" sz="2400" dirty="0"/>
              <a:t> </a:t>
            </a:r>
            <a:r>
              <a:rPr lang="pt-PT" sz="2400" dirty="0" smtClean="0"/>
              <a:t>      - </a:t>
            </a:r>
            <a:r>
              <a:rPr lang="pt-PT" sz="2400" dirty="0"/>
              <a:t>Necessidades fisiológicas, tais como a fome e o sono;</a:t>
            </a:r>
          </a:p>
          <a:p>
            <a:pPr marL="0" indent="0">
              <a:buNone/>
            </a:pPr>
            <a:r>
              <a:rPr lang="pt-PT" sz="2400" dirty="0"/>
              <a:t> </a:t>
            </a:r>
            <a:r>
              <a:rPr lang="pt-PT" sz="2400" dirty="0" smtClean="0"/>
              <a:t>      - </a:t>
            </a:r>
            <a:r>
              <a:rPr lang="pt-PT" sz="2400" dirty="0"/>
              <a:t>Necessidades de segurança, como estar em casa, ou ter um </a:t>
            </a:r>
            <a:r>
              <a:rPr lang="pt-PT" sz="2400" dirty="0" smtClean="0"/>
              <a:t>	emprego </a:t>
            </a:r>
            <a:r>
              <a:rPr lang="pt-PT" sz="2400" dirty="0"/>
              <a:t>estável;</a:t>
            </a:r>
          </a:p>
          <a:p>
            <a:pPr marL="0" indent="0">
              <a:buNone/>
            </a:pPr>
            <a:r>
              <a:rPr lang="pt-PT" sz="2400" dirty="0"/>
              <a:t> </a:t>
            </a:r>
            <a:r>
              <a:rPr lang="pt-PT" sz="2400" dirty="0" smtClean="0"/>
              <a:t>      - </a:t>
            </a:r>
            <a:r>
              <a:rPr lang="pt-PT" sz="2400" dirty="0"/>
              <a:t>Necessidades sociais;</a:t>
            </a:r>
          </a:p>
          <a:p>
            <a:pPr marL="0" indent="0">
              <a:buNone/>
            </a:pPr>
            <a:r>
              <a:rPr lang="pt-PT" sz="2400" dirty="0"/>
              <a:t> </a:t>
            </a:r>
            <a:r>
              <a:rPr lang="pt-PT" sz="2400" dirty="0" smtClean="0"/>
              <a:t>      - </a:t>
            </a:r>
            <a:r>
              <a:rPr lang="pt-PT" sz="2400" dirty="0"/>
              <a:t>Necessidades de auto-estima;</a:t>
            </a:r>
          </a:p>
          <a:p>
            <a:pPr marL="0" indent="0">
              <a:buNone/>
            </a:pPr>
            <a:r>
              <a:rPr lang="pt-PT" sz="2400" dirty="0"/>
              <a:t> </a:t>
            </a:r>
            <a:r>
              <a:rPr lang="pt-PT" sz="2400" dirty="0" smtClean="0"/>
              <a:t>      - Necessidades </a:t>
            </a:r>
            <a:r>
              <a:rPr lang="pt-PT" sz="2400" dirty="0"/>
              <a:t>de auto-realização, em que se torna no melhor possível, desenvolvendo o seu potencial</a:t>
            </a:r>
            <a:r>
              <a:rPr lang="pt-PT" sz="2400" dirty="0" smtClean="0"/>
              <a:t>.</a:t>
            </a:r>
          </a:p>
          <a:p>
            <a:pPr marL="0" indent="0">
              <a:buNone/>
            </a:pPr>
            <a:r>
              <a:rPr lang="pt-PT" sz="2400" dirty="0" smtClean="0"/>
              <a:t>	Para os humanistas, os transtornos mentais </a:t>
            </a:r>
            <a:r>
              <a:rPr lang="pt-PT" sz="2400" dirty="0"/>
              <a:t>originam-se através do bloqueamento do desenvolvimento humano por causas externas.</a:t>
            </a:r>
          </a:p>
          <a:p>
            <a:pPr marL="0" indent="0" algn="just">
              <a:buNone/>
            </a:pPr>
            <a:endParaRPr lang="pt-PT" sz="2400" dirty="0"/>
          </a:p>
          <a:p>
            <a:pPr marL="0" indent="0" algn="just">
              <a:buNone/>
            </a:pPr>
            <a:endParaRPr lang="pt-PT" sz="2400" dirty="0"/>
          </a:p>
        </p:txBody>
      </p:sp>
    </p:spTree>
    <p:extLst>
      <p:ext uri="{BB962C8B-B14F-4D97-AF65-F5344CB8AC3E}">
        <p14:creationId xmlns:p14="http://schemas.microsoft.com/office/powerpoint/2010/main" val="15520029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t>Humanismo (cont.)</a:t>
            </a:r>
            <a:endParaRPr lang="pt-PT" dirty="0"/>
          </a:p>
        </p:txBody>
      </p:sp>
      <p:sp>
        <p:nvSpPr>
          <p:cNvPr id="3" name="Marcador de Posição de Conteúdo 2"/>
          <p:cNvSpPr>
            <a:spLocks noGrp="1"/>
          </p:cNvSpPr>
          <p:nvPr>
            <p:ph sz="quarter" idx="1"/>
          </p:nvPr>
        </p:nvSpPr>
        <p:spPr/>
        <p:txBody>
          <a:bodyPr/>
          <a:lstStyle/>
          <a:p>
            <a:pPr marL="0" indent="0">
              <a:buNone/>
            </a:pPr>
            <a:r>
              <a:rPr lang="pt-PT" sz="2800" dirty="0" smtClean="0"/>
              <a:t>	Para </a:t>
            </a:r>
            <a:r>
              <a:rPr lang="pt-PT" sz="2800" dirty="0"/>
              <a:t>os humanistas, os transtornos mentais originam-se através do bloqueamento do desenvolvimento humano por causas externas.</a:t>
            </a:r>
          </a:p>
          <a:p>
            <a:endParaRPr lang="pt-P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662001"/>
            <a:ext cx="4286250" cy="2809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5076056" y="5057380"/>
            <a:ext cx="3432403" cy="369332"/>
          </a:xfrm>
          <a:prstGeom prst="rect">
            <a:avLst/>
          </a:prstGeom>
          <a:noFill/>
        </p:spPr>
        <p:txBody>
          <a:bodyPr wrap="square" rtlCol="0">
            <a:spAutoFit/>
          </a:bodyPr>
          <a:lstStyle/>
          <a:p>
            <a:r>
              <a:rPr lang="pt-PT" dirty="0" smtClean="0">
                <a:latin typeface="Arial" panose="020B0604020202020204" pitchFamily="34" charset="0"/>
                <a:cs typeface="Arial" panose="020B0604020202020204" pitchFamily="34" charset="0"/>
              </a:rPr>
              <a:t>Pirâmide das Necessidades</a:t>
            </a:r>
            <a:endParaRPr lang="pt-P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20029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Questões Chaves</a:t>
            </a:r>
            <a:endParaRPr lang="pt-PT" dirty="0"/>
          </a:p>
        </p:txBody>
      </p:sp>
      <p:sp>
        <p:nvSpPr>
          <p:cNvPr id="3" name="Content Placeholder 2"/>
          <p:cNvSpPr>
            <a:spLocks noGrp="1"/>
          </p:cNvSpPr>
          <p:nvPr>
            <p:ph sz="quarter" idx="1"/>
          </p:nvPr>
        </p:nvSpPr>
        <p:spPr/>
        <p:txBody>
          <a:bodyPr/>
          <a:lstStyle/>
          <a:p>
            <a:endParaRPr lang="pt-PT" dirty="0" smtClean="0"/>
          </a:p>
          <a:p>
            <a:r>
              <a:rPr lang="pt-PT" dirty="0" smtClean="0"/>
              <a:t>Como </a:t>
            </a:r>
            <a:r>
              <a:rPr lang="pt-PT" dirty="0"/>
              <a:t>é que os pacientes são tratados do problema</a:t>
            </a:r>
            <a:r>
              <a:rPr lang="pt-PT" dirty="0" smtClean="0"/>
              <a:t>?</a:t>
            </a:r>
          </a:p>
          <a:p>
            <a:pPr marL="0" indent="0">
              <a:buNone/>
            </a:pPr>
            <a:r>
              <a:rPr lang="pt-PT" dirty="0" smtClean="0"/>
              <a:t>	Para </a:t>
            </a:r>
            <a:r>
              <a:rPr lang="pt-PT" dirty="0"/>
              <a:t>se tratarem, os pacientes tem que fazer psicoterapia, procurando um psicólogo para fazê-lo.</a:t>
            </a:r>
          </a:p>
          <a:p>
            <a:pPr marL="0" indent="0">
              <a:buNone/>
            </a:pPr>
            <a:r>
              <a:rPr lang="pt-PT" dirty="0"/>
              <a:t>	A psicoterapia é um método de tratamento utilizado para tratar diversos problemas psicológicos. O objetivo da psicoterapia é mostrar ao paciente que ele se deve desenvolver uma maior noção de si e do mundo à sua volta, a partir de uma reflexão sobre os seus comportamentos e pensamentos diários.</a:t>
            </a:r>
          </a:p>
          <a:p>
            <a:pPr marL="0" indent="0">
              <a:buNone/>
            </a:pPr>
            <a:endParaRPr lang="pt-PT" dirty="0"/>
          </a:p>
        </p:txBody>
      </p:sp>
    </p:spTree>
    <p:extLst>
      <p:ext uri="{BB962C8B-B14F-4D97-AF65-F5344CB8AC3E}">
        <p14:creationId xmlns:p14="http://schemas.microsoft.com/office/powerpoint/2010/main" val="24926665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pt-PT" dirty="0"/>
          </a:p>
        </p:txBody>
      </p:sp>
      <p:sp>
        <p:nvSpPr>
          <p:cNvPr id="3" name="Content Placeholder 2"/>
          <p:cNvSpPr>
            <a:spLocks noGrp="1"/>
          </p:cNvSpPr>
          <p:nvPr>
            <p:ph sz="quarter" idx="1"/>
          </p:nvPr>
        </p:nvSpPr>
        <p:spPr/>
        <p:txBody>
          <a:bodyPr>
            <a:normAutofit/>
          </a:bodyPr>
          <a:lstStyle/>
          <a:p>
            <a:endParaRPr lang="pt-PT" dirty="0" smtClean="0"/>
          </a:p>
          <a:p>
            <a:r>
              <a:rPr lang="pt-PT" dirty="0"/>
              <a:t>Quando deve uma pessoa procurar ajuda</a:t>
            </a:r>
            <a:r>
              <a:rPr lang="pt-PT" dirty="0" smtClean="0"/>
              <a:t>?</a:t>
            </a:r>
          </a:p>
          <a:p>
            <a:pPr marL="0" indent="0">
              <a:buNone/>
            </a:pPr>
            <a:r>
              <a:rPr lang="pt-PT" dirty="0" smtClean="0"/>
              <a:t>	</a:t>
            </a:r>
            <a:r>
              <a:rPr lang="pt-PT" dirty="0"/>
              <a:t>A psicoterapia é indicada para pessoas que estejam passando por qualquer tipo de dificuldade e estejam em busca de uma ajuda profissional para lidar de maneira mais saudável com os seus problemas. Muitas vezes as pessoas podem procurar este tipo de atendimento em busca de nova direção, novas formas de viver</a:t>
            </a:r>
            <a:r>
              <a:rPr lang="pt-PT" dirty="0" smtClean="0"/>
              <a:t>.</a:t>
            </a:r>
            <a:endParaRPr lang="pt-PT" dirty="0"/>
          </a:p>
        </p:txBody>
      </p:sp>
    </p:spTree>
    <p:extLst>
      <p:ext uri="{BB962C8B-B14F-4D97-AF65-F5344CB8AC3E}">
        <p14:creationId xmlns:p14="http://schemas.microsoft.com/office/powerpoint/2010/main" val="12765514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Anexo</a:t>
            </a:r>
            <a:endParaRPr lang="pt-PT" dirty="0"/>
          </a:p>
        </p:txBody>
      </p:sp>
      <p:sp>
        <p:nvSpPr>
          <p:cNvPr id="3" name="Content Placeholder 2"/>
          <p:cNvSpPr>
            <a:spLocks noGrp="1"/>
          </p:cNvSpPr>
          <p:nvPr>
            <p:ph sz="quarter" idx="1"/>
          </p:nvPr>
        </p:nvSpPr>
        <p:spPr/>
        <p:txBody>
          <a:bodyPr/>
          <a:lstStyle/>
          <a:p>
            <a:r>
              <a:rPr lang="pt-PT" dirty="0" smtClean="0"/>
              <a:t>Quatro alunas perguntam a pessoas de grupos etários diferentes se sabem o que é a psicologia clínica.</a:t>
            </a:r>
          </a:p>
          <a:p>
            <a:r>
              <a:rPr lang="pt-PT" dirty="0">
                <a:hlinkClick r:id="rId2"/>
              </a:rPr>
              <a:t>https://</a:t>
            </a:r>
            <a:r>
              <a:rPr lang="pt-PT" dirty="0" smtClean="0">
                <a:hlinkClick r:id="rId2"/>
              </a:rPr>
              <a:t>www.youtube.com/watch?v=CkuNL2aAdZM</a:t>
            </a:r>
            <a:r>
              <a:rPr lang="pt-PT" dirty="0" smtClean="0"/>
              <a:t> </a:t>
            </a:r>
            <a:endParaRPr lang="pt-PT" dirty="0"/>
          </a:p>
        </p:txBody>
      </p:sp>
    </p:spTree>
    <p:extLst>
      <p:ext uri="{BB962C8B-B14F-4D97-AF65-F5344CB8AC3E}">
        <p14:creationId xmlns:p14="http://schemas.microsoft.com/office/powerpoint/2010/main" val="1925160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Conclusão</a:t>
            </a:r>
            <a:endParaRPr lang="pt-PT" dirty="0"/>
          </a:p>
        </p:txBody>
      </p:sp>
      <p:sp>
        <p:nvSpPr>
          <p:cNvPr id="3" name="Content Placeholder 2"/>
          <p:cNvSpPr>
            <a:spLocks noGrp="1"/>
          </p:cNvSpPr>
          <p:nvPr>
            <p:ph sz="quarter" idx="1"/>
          </p:nvPr>
        </p:nvSpPr>
        <p:spPr/>
        <p:txBody>
          <a:bodyPr>
            <a:normAutofit fontScale="85000" lnSpcReduction="20000"/>
          </a:bodyPr>
          <a:lstStyle/>
          <a:p>
            <a:pPr marL="0" indent="0">
              <a:buNone/>
            </a:pPr>
            <a:r>
              <a:rPr lang="pt-PT" sz="2800" dirty="0" smtClean="0"/>
              <a:t>	A </a:t>
            </a:r>
            <a:r>
              <a:rPr lang="pt-PT" sz="2800" dirty="0"/>
              <a:t>Psicologia Clínica, como disciplina cujo </a:t>
            </a:r>
            <a:r>
              <a:rPr lang="pt-PT" sz="2800" dirty="0" smtClean="0"/>
              <a:t>objetivo </a:t>
            </a:r>
            <a:r>
              <a:rPr lang="pt-PT" sz="2800" dirty="0"/>
              <a:t>é tratar o paciente, não com medicação, mas pela avaliação, diagnóstico e tratamento com o objetivo de mudar, alterar os comportamentos, é atualmente uma solução muito vantajosa para resolver os transtornos psicológicos  individuais, no contexto de uma sociedade tão complexa, exigente e competitiva do mundo atual e da própria globalização.</a:t>
            </a:r>
          </a:p>
          <a:p>
            <a:pPr marL="0" indent="0">
              <a:buNone/>
            </a:pPr>
            <a:r>
              <a:rPr lang="pt-PT" sz="2800" dirty="0"/>
              <a:t>	Cada vez mais os problemas comportamentais começam em idades muito jovens, mesmo em crianças, devido à alteração dos valores das famílias e da própria sociedade. Nesse sentido através das suas três teorias, a Psicologia Clínica é a que mais se adequa porque procura a origem desses transtornos pela observação e experiência no sentido de levar a mudanças concretas e permanentes na vida das pessoas.</a:t>
            </a:r>
          </a:p>
          <a:p>
            <a:endParaRPr lang="pt-PT" dirty="0"/>
          </a:p>
        </p:txBody>
      </p:sp>
    </p:spTree>
    <p:extLst>
      <p:ext uri="{BB962C8B-B14F-4D97-AF65-F5344CB8AC3E}">
        <p14:creationId xmlns:p14="http://schemas.microsoft.com/office/powerpoint/2010/main" val="228223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Webgrafia</a:t>
            </a:r>
            <a:endParaRPr lang="pt-PT" dirty="0"/>
          </a:p>
        </p:txBody>
      </p:sp>
      <p:sp>
        <p:nvSpPr>
          <p:cNvPr id="3" name="Content Placeholder 2"/>
          <p:cNvSpPr>
            <a:spLocks noGrp="1"/>
          </p:cNvSpPr>
          <p:nvPr>
            <p:ph sz="quarter" idx="1"/>
          </p:nvPr>
        </p:nvSpPr>
        <p:spPr/>
        <p:txBody>
          <a:bodyPr>
            <a:normAutofit fontScale="85000" lnSpcReduction="20000"/>
          </a:bodyPr>
          <a:lstStyle/>
          <a:p>
            <a:r>
              <a:rPr lang="pt-PT" u="sng" dirty="0">
                <a:hlinkClick r:id="rId2"/>
              </a:rPr>
              <a:t>http://www.ribeiraopretopsicologia.com.br/o-que-e-a-psicologia-clinica-e-o-que-faz-o-psicologo-clinico/</a:t>
            </a:r>
            <a:r>
              <a:rPr lang="pt-PT" dirty="0"/>
              <a:t> (18/10/15)</a:t>
            </a:r>
          </a:p>
          <a:p>
            <a:r>
              <a:rPr lang="pt-PT" u="sng" dirty="0">
                <a:hlinkClick r:id="rId3"/>
              </a:rPr>
              <a:t>https://en.wikipedia.org/wiki/Clinical_psychology</a:t>
            </a:r>
            <a:r>
              <a:rPr lang="pt-PT" dirty="0"/>
              <a:t> (18/10/15)</a:t>
            </a:r>
          </a:p>
          <a:p>
            <a:r>
              <a:rPr lang="pt-PT" u="sng" dirty="0">
                <a:hlinkClick r:id="rId4"/>
              </a:rPr>
              <a:t>http://www.psicologiamsn.com/2011/01/o-que-e-psicologia.html</a:t>
            </a:r>
            <a:r>
              <a:rPr lang="pt-PT" dirty="0"/>
              <a:t> (18/10/15)</a:t>
            </a:r>
          </a:p>
          <a:p>
            <a:r>
              <a:rPr lang="pt-PT" u="sng" dirty="0">
                <a:hlinkClick r:id="rId5"/>
              </a:rPr>
              <a:t>http://www.psicologiamsn.com/2011/07/o-que-e-psicologia-clinica.html</a:t>
            </a:r>
            <a:r>
              <a:rPr lang="pt-PT" dirty="0"/>
              <a:t> (18/10/15)</a:t>
            </a:r>
          </a:p>
          <a:p>
            <a:r>
              <a:rPr lang="pt-PT" u="sng" dirty="0">
                <a:hlinkClick r:id="rId6"/>
              </a:rPr>
              <a:t>https://pt.wikipedia.org/wiki/Psic%C3%B3logo_cl%C3%ADnico</a:t>
            </a:r>
            <a:r>
              <a:rPr lang="pt-PT" dirty="0"/>
              <a:t> (20/10/15)</a:t>
            </a:r>
          </a:p>
          <a:p>
            <a:r>
              <a:rPr lang="pt-PT" u="sng" dirty="0">
                <a:hlinkClick r:id="rId7"/>
              </a:rPr>
              <a:t>https://psicologado.com/atuacao/psicologia-clinica/o-que-e-psicologia-clinica</a:t>
            </a:r>
            <a:r>
              <a:rPr lang="pt-PT" dirty="0"/>
              <a:t> (20/10/15)</a:t>
            </a:r>
          </a:p>
          <a:p>
            <a:r>
              <a:rPr lang="pt-PT" u="sng" dirty="0">
                <a:hlinkClick r:id="rId8"/>
              </a:rPr>
              <a:t>https://pt.wikipedia.org/wiki/Psicologia_cl%C3%ADnica</a:t>
            </a:r>
            <a:r>
              <a:rPr lang="pt-PT" dirty="0"/>
              <a:t> (20/10/15)</a:t>
            </a:r>
          </a:p>
          <a:p>
            <a:r>
              <a:rPr lang="pt-PT" u="sng" dirty="0">
                <a:hlinkClick r:id="rId9"/>
              </a:rPr>
              <a:t>https://pt.wikipedia.org/wiki/Sigmund_Freud</a:t>
            </a:r>
            <a:r>
              <a:rPr lang="pt-PT" dirty="0"/>
              <a:t> (21/10/15)</a:t>
            </a:r>
          </a:p>
          <a:p>
            <a:endParaRPr lang="pt-PT" dirty="0"/>
          </a:p>
        </p:txBody>
      </p:sp>
    </p:spTree>
    <p:extLst>
      <p:ext uri="{BB962C8B-B14F-4D97-AF65-F5344CB8AC3E}">
        <p14:creationId xmlns:p14="http://schemas.microsoft.com/office/powerpoint/2010/main" val="3369120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9552" y="620688"/>
            <a:ext cx="7772400" cy="5759152"/>
          </a:xfrm>
        </p:spPr>
        <p:txBody>
          <a:bodyPr>
            <a:normAutofit lnSpcReduction="10000"/>
          </a:bodyPr>
          <a:lstStyle/>
          <a:p>
            <a:r>
              <a:rPr lang="pt-PT" u="sng" dirty="0">
                <a:hlinkClick r:id="rId2"/>
              </a:rPr>
              <a:t>http://conceito.de/psicanalise</a:t>
            </a:r>
            <a:r>
              <a:rPr lang="pt-PT" dirty="0"/>
              <a:t> (21/10/15)</a:t>
            </a:r>
          </a:p>
          <a:p>
            <a:r>
              <a:rPr lang="pt-PT" u="sng" dirty="0">
                <a:hlinkClick r:id="rId3"/>
              </a:rPr>
              <a:t>https://pt.wikipedia.org/wiki/Livre_associa%C3%A7%C3%A3o</a:t>
            </a:r>
            <a:r>
              <a:rPr lang="pt-PT" dirty="0"/>
              <a:t> (21/10/15)</a:t>
            </a:r>
          </a:p>
          <a:p>
            <a:r>
              <a:rPr lang="pt-PT" u="sng" dirty="0">
                <a:hlinkClick r:id="rId4"/>
              </a:rPr>
              <a:t>https://pt.wikipedia.org/wiki/Behaviorismo</a:t>
            </a:r>
            <a:r>
              <a:rPr lang="pt-PT" dirty="0"/>
              <a:t> (24/10/15)</a:t>
            </a:r>
          </a:p>
          <a:p>
            <a:r>
              <a:rPr lang="pt-PT" u="sng" dirty="0">
                <a:hlinkClick r:id="rId5"/>
              </a:rPr>
              <a:t>http://www.significados.com.br/behaviorismo/</a:t>
            </a:r>
            <a:r>
              <a:rPr lang="pt-PT" dirty="0"/>
              <a:t> (24/10/15)</a:t>
            </a:r>
          </a:p>
          <a:p>
            <a:r>
              <a:rPr lang="pt-PT" u="sng" dirty="0">
                <a:hlinkClick r:id="rId6"/>
              </a:rPr>
              <a:t>https://en.wikipedia.org/wiki/Behaviorism</a:t>
            </a:r>
            <a:r>
              <a:rPr lang="pt-PT" dirty="0"/>
              <a:t> (24/10/15)</a:t>
            </a:r>
          </a:p>
          <a:p>
            <a:r>
              <a:rPr lang="pt-PT" u="sng" dirty="0">
                <a:hlinkClick r:id="rId7"/>
              </a:rPr>
              <a:t>http://www.scielo.br/scielo.php?script=sci_arttext&amp;pid=S1414-98931994000100007</a:t>
            </a:r>
            <a:r>
              <a:rPr lang="pt-PT" dirty="0"/>
              <a:t> (24/10/15)</a:t>
            </a:r>
          </a:p>
          <a:p>
            <a:r>
              <a:rPr lang="pt-PT" u="sng" dirty="0">
                <a:hlinkClick r:id="rId8"/>
              </a:rPr>
              <a:t>http://www.integra.pt/oque.htm</a:t>
            </a:r>
            <a:r>
              <a:rPr lang="pt-PT" dirty="0"/>
              <a:t> (26/10/15)</a:t>
            </a:r>
          </a:p>
          <a:p>
            <a:r>
              <a:rPr lang="pt-PT" u="sng" dirty="0">
                <a:hlinkClick r:id="rId9"/>
              </a:rPr>
              <a:t>http://www.sitemedico.com.br/site/qualidade-de-vida/bemestar/7448-perguntas-frequeentes-sobre-psicologia</a:t>
            </a:r>
            <a:r>
              <a:rPr lang="pt-PT" dirty="0"/>
              <a:t> (26/10/15)</a:t>
            </a:r>
          </a:p>
          <a:p>
            <a:endParaRPr lang="pt-PT" dirty="0"/>
          </a:p>
        </p:txBody>
      </p:sp>
    </p:spTree>
    <p:extLst>
      <p:ext uri="{BB962C8B-B14F-4D97-AF65-F5344CB8AC3E}">
        <p14:creationId xmlns:p14="http://schemas.microsoft.com/office/powerpoint/2010/main" val="1939127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PT" dirty="0" smtClean="0"/>
              <a:t>Índice</a:t>
            </a:r>
            <a:endParaRPr lang="pt-PT" dirty="0"/>
          </a:p>
        </p:txBody>
      </p:sp>
      <p:sp>
        <p:nvSpPr>
          <p:cNvPr id="4" name="Marcador de Posição de Conteúdo 3"/>
          <p:cNvSpPr>
            <a:spLocks noGrp="1"/>
          </p:cNvSpPr>
          <p:nvPr>
            <p:ph sz="quarter" idx="1"/>
          </p:nvPr>
        </p:nvSpPr>
        <p:spPr>
          <a:xfrm>
            <a:off x="539552" y="1412776"/>
            <a:ext cx="7772400" cy="4572000"/>
          </a:xfrm>
        </p:spPr>
        <p:txBody>
          <a:bodyPr>
            <a:normAutofit fontScale="85000" lnSpcReduction="20000"/>
          </a:bodyPr>
          <a:lstStyle/>
          <a:p>
            <a:pPr>
              <a:buFont typeface="Arial" panose="020B0604020202020204" pitchFamily="34" charset="0"/>
              <a:buChar char="•"/>
            </a:pPr>
            <a:r>
              <a:rPr lang="pt-PT" sz="3200" dirty="0" smtClean="0"/>
              <a:t>Introdução</a:t>
            </a:r>
          </a:p>
          <a:p>
            <a:pPr>
              <a:buFont typeface="Arial" panose="020B0604020202020204" pitchFamily="34" charset="0"/>
              <a:buChar char="•"/>
            </a:pPr>
            <a:r>
              <a:rPr lang="pt-PT" sz="3200" dirty="0" smtClean="0"/>
              <a:t>Psicologia Clínica</a:t>
            </a:r>
          </a:p>
          <a:p>
            <a:pPr>
              <a:buFont typeface="Arial" panose="020B0604020202020204" pitchFamily="34" charset="0"/>
              <a:buChar char="•"/>
            </a:pPr>
            <a:r>
              <a:rPr lang="pt-PT" sz="3200" dirty="0" smtClean="0"/>
              <a:t>Psicólogo Clínico</a:t>
            </a:r>
          </a:p>
          <a:p>
            <a:pPr>
              <a:buFont typeface="Arial" panose="020B0604020202020204" pitchFamily="34" charset="0"/>
              <a:buChar char="•"/>
            </a:pPr>
            <a:r>
              <a:rPr lang="pt-PT" sz="3200" dirty="0" smtClean="0"/>
              <a:t>Teorias da Psicologia:</a:t>
            </a:r>
          </a:p>
          <a:p>
            <a:pPr lvl="1">
              <a:buFont typeface="Arial" panose="020B0604020202020204" pitchFamily="34" charset="0"/>
              <a:buChar char="•"/>
            </a:pPr>
            <a:r>
              <a:rPr lang="pt-PT" sz="2800" dirty="0" smtClean="0"/>
              <a:t>Psicanálise</a:t>
            </a:r>
          </a:p>
          <a:p>
            <a:pPr lvl="1">
              <a:buFont typeface="Arial" panose="020B0604020202020204" pitchFamily="34" charset="0"/>
              <a:buChar char="•"/>
            </a:pPr>
            <a:r>
              <a:rPr lang="pt-PT" sz="2800" dirty="0" smtClean="0"/>
              <a:t>Comportamentalismo</a:t>
            </a:r>
          </a:p>
          <a:p>
            <a:pPr lvl="1">
              <a:buFont typeface="Arial" panose="020B0604020202020204" pitchFamily="34" charset="0"/>
              <a:buChar char="•"/>
            </a:pPr>
            <a:r>
              <a:rPr lang="pt-PT" sz="2800" dirty="0" smtClean="0"/>
              <a:t>Humanismo	</a:t>
            </a:r>
            <a:r>
              <a:rPr lang="pt-PT" sz="3600" dirty="0" smtClean="0"/>
              <a:t>			</a:t>
            </a:r>
          </a:p>
          <a:p>
            <a:pPr>
              <a:buFont typeface="Arial" panose="020B0604020202020204" pitchFamily="34" charset="0"/>
              <a:buChar char="•"/>
            </a:pPr>
            <a:r>
              <a:rPr lang="pt-PT" sz="3200" dirty="0" smtClean="0"/>
              <a:t>Questões Chaves</a:t>
            </a:r>
          </a:p>
          <a:p>
            <a:pPr>
              <a:buFont typeface="Arial" panose="020B0604020202020204" pitchFamily="34" charset="0"/>
              <a:buChar char="•"/>
            </a:pPr>
            <a:r>
              <a:rPr lang="pt-PT" sz="3200" dirty="0" smtClean="0"/>
              <a:t>Anexo</a:t>
            </a:r>
          </a:p>
          <a:p>
            <a:pPr>
              <a:buFont typeface="Arial" panose="020B0604020202020204" pitchFamily="34" charset="0"/>
              <a:buChar char="•"/>
            </a:pPr>
            <a:r>
              <a:rPr lang="pt-PT" sz="3200" dirty="0" smtClean="0"/>
              <a:t>Conclusão</a:t>
            </a:r>
          </a:p>
          <a:p>
            <a:pPr>
              <a:buFont typeface="Arial" panose="020B0604020202020204" pitchFamily="34" charset="0"/>
              <a:buChar char="•"/>
            </a:pPr>
            <a:r>
              <a:rPr lang="pt-PT" sz="3200" dirty="0" smtClean="0"/>
              <a:t>Webgrafia</a:t>
            </a:r>
          </a:p>
          <a:p>
            <a:pPr>
              <a:buFont typeface="Arial" panose="020B0604020202020204" pitchFamily="34" charset="0"/>
              <a:buChar char="•"/>
            </a:pPr>
            <a:endParaRPr lang="pt-PT" sz="3200" dirty="0" smtClean="0"/>
          </a:p>
          <a:p>
            <a:pPr>
              <a:buFont typeface="Arial" panose="020B0604020202020204" pitchFamily="34" charset="0"/>
              <a:buChar char="•"/>
            </a:pPr>
            <a:endParaRPr lang="pt-PT" sz="3200" dirty="0" smtClean="0"/>
          </a:p>
          <a:p>
            <a:pPr>
              <a:buFont typeface="Arial" panose="020B0604020202020204" pitchFamily="34" charset="0"/>
              <a:buChar char="•"/>
            </a:pPr>
            <a:endParaRPr lang="pt-PT" sz="3200" dirty="0" smtClean="0"/>
          </a:p>
          <a:p>
            <a:pPr>
              <a:buFont typeface="Arial" panose="020B0604020202020204" pitchFamily="34" charset="0"/>
              <a:buChar char="•"/>
            </a:pPr>
            <a:endParaRPr lang="pt-PT" dirty="0"/>
          </a:p>
        </p:txBody>
      </p:sp>
    </p:spTree>
    <p:extLst>
      <p:ext uri="{BB962C8B-B14F-4D97-AF65-F5344CB8AC3E}">
        <p14:creationId xmlns:p14="http://schemas.microsoft.com/office/powerpoint/2010/main" val="11347563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03848" y="332656"/>
            <a:ext cx="7772400" cy="1143000"/>
          </a:xfrm>
        </p:spPr>
        <p:txBody>
          <a:bodyPr/>
          <a:lstStyle/>
          <a:p>
            <a:r>
              <a:rPr lang="pt-PT" dirty="0" smtClean="0"/>
              <a:t>Introdução:</a:t>
            </a:r>
            <a:endParaRPr lang="pt-PT" dirty="0"/>
          </a:p>
        </p:txBody>
      </p:sp>
      <p:sp>
        <p:nvSpPr>
          <p:cNvPr id="3" name="Marcador de Posição de Conteúdo 2"/>
          <p:cNvSpPr>
            <a:spLocks noGrp="1"/>
          </p:cNvSpPr>
          <p:nvPr>
            <p:ph sz="quarter" idx="1"/>
          </p:nvPr>
        </p:nvSpPr>
        <p:spPr/>
        <p:txBody>
          <a:bodyPr/>
          <a:lstStyle/>
          <a:p>
            <a:pPr marL="0" indent="0">
              <a:buNone/>
            </a:pPr>
            <a:endParaRPr lang="pt-PT" dirty="0" smtClean="0"/>
          </a:p>
          <a:p>
            <a:pPr marL="0" indent="0">
              <a:buNone/>
            </a:pPr>
            <a:r>
              <a:rPr lang="pt-PT" dirty="0" smtClean="0"/>
              <a:t>Para este trabalho temos o </a:t>
            </a:r>
            <a:r>
              <a:rPr lang="pt-PT" dirty="0" err="1" smtClean="0"/>
              <a:t>objetivo</a:t>
            </a:r>
            <a:r>
              <a:rPr lang="pt-PT" dirty="0" smtClean="0"/>
              <a:t> de dar aos nossos colegas a conhecer o tema que abordámos. </a:t>
            </a:r>
          </a:p>
          <a:p>
            <a:pPr marL="0" indent="0">
              <a:buNone/>
            </a:pPr>
            <a:r>
              <a:rPr lang="pt-PT" dirty="0"/>
              <a:t>Este trabalho consiste em explicar como a psicologia clínica é utilizada para o tratamento de doenças mentais.</a:t>
            </a:r>
          </a:p>
          <a:p>
            <a:pPr marL="0" indent="0">
              <a:buNone/>
            </a:pPr>
            <a:endParaRPr lang="pt-PT" dirty="0"/>
          </a:p>
        </p:txBody>
      </p:sp>
    </p:spTree>
    <p:extLst>
      <p:ext uri="{BB962C8B-B14F-4D97-AF65-F5344CB8AC3E}">
        <p14:creationId xmlns:p14="http://schemas.microsoft.com/office/powerpoint/2010/main" val="1224153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t>Psicologia clínica</a:t>
            </a:r>
            <a:endParaRPr lang="pt-PT" dirty="0"/>
          </a:p>
        </p:txBody>
      </p:sp>
      <p:sp>
        <p:nvSpPr>
          <p:cNvPr id="4" name="Marcador de Posição de Conteúdo 3"/>
          <p:cNvSpPr>
            <a:spLocks noGrp="1"/>
          </p:cNvSpPr>
          <p:nvPr>
            <p:ph sz="quarter" idx="1"/>
          </p:nvPr>
        </p:nvSpPr>
        <p:spPr/>
        <p:txBody>
          <a:bodyPr/>
          <a:lstStyle/>
          <a:p>
            <a:r>
              <a:rPr lang="pt-PT" dirty="0"/>
              <a:t>A psicologia clínica permite a avaliação, diagnóstico e tratamento das doenças e transtornos </a:t>
            </a:r>
            <a:r>
              <a:rPr lang="pt-PT" dirty="0" smtClean="0"/>
              <a:t>mentais.</a:t>
            </a:r>
          </a:p>
          <a:p>
            <a:r>
              <a:rPr lang="pt-PT" dirty="0" smtClean="0"/>
              <a:t>Existem </a:t>
            </a:r>
            <a:r>
              <a:rPr lang="pt-PT" dirty="0"/>
              <a:t>inúmeras doenças, mas as mais comuns são a depressão, o stress e a esquizofrenia</a:t>
            </a:r>
            <a:r>
              <a:rPr lang="pt-PT" dirty="0" smtClean="0"/>
              <a:t>.</a:t>
            </a:r>
          </a:p>
          <a:p>
            <a:endParaRPr lang="pt-PT" dirty="0"/>
          </a:p>
          <a:p>
            <a:endParaRPr lang="pt-PT"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9068" y="4149080"/>
            <a:ext cx="3515225" cy="1831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20029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t>Psicologia clinica (cont.)</a:t>
            </a:r>
            <a:endParaRPr lang="pt-PT" dirty="0"/>
          </a:p>
        </p:txBody>
      </p:sp>
      <p:sp>
        <p:nvSpPr>
          <p:cNvPr id="3" name="Marcador de Posição de Conteúdo 2"/>
          <p:cNvSpPr>
            <a:spLocks noGrp="1"/>
          </p:cNvSpPr>
          <p:nvPr>
            <p:ph sz="quarter" idx="1"/>
          </p:nvPr>
        </p:nvSpPr>
        <p:spPr/>
        <p:txBody>
          <a:bodyPr/>
          <a:lstStyle/>
          <a:p>
            <a:r>
              <a:rPr lang="pt-PT" dirty="0" smtClean="0"/>
              <a:t>O termo psicologia clínica foi utilizado pela primeira </a:t>
            </a:r>
            <a:r>
              <a:rPr lang="pt-PT" dirty="0"/>
              <a:t>vez </a:t>
            </a:r>
            <a:r>
              <a:rPr lang="pt-PT" dirty="0" smtClean="0"/>
              <a:t>por Lightner Witmer que é considerado o fundador da psicologia moderna.</a:t>
            </a:r>
          </a:p>
          <a:p>
            <a:r>
              <a:rPr lang="pt-PT" dirty="0"/>
              <a:t>Segundo Witmer, a psicologia é “o estudo dos indivíduos, por observação ou experiência, com a intenção de promover </a:t>
            </a:r>
            <a:r>
              <a:rPr lang="pt-PT" dirty="0" smtClean="0"/>
              <a:t>mudanças”.</a:t>
            </a:r>
          </a:p>
          <a:p>
            <a:endParaRPr lang="pt-PT"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4149080"/>
            <a:ext cx="2287141"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20029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a:t>Psicólogo Clínico</a:t>
            </a:r>
          </a:p>
        </p:txBody>
      </p:sp>
      <p:sp>
        <p:nvSpPr>
          <p:cNvPr id="3" name="Marcador de Posição de Conteúdo 2"/>
          <p:cNvSpPr>
            <a:spLocks noGrp="1"/>
          </p:cNvSpPr>
          <p:nvPr>
            <p:ph sz="quarter" idx="1"/>
          </p:nvPr>
        </p:nvSpPr>
        <p:spPr/>
        <p:txBody>
          <a:bodyPr/>
          <a:lstStyle/>
          <a:p>
            <a:r>
              <a:rPr lang="pt-PT" dirty="0" smtClean="0"/>
              <a:t> O trabalho </a:t>
            </a:r>
            <a:r>
              <a:rPr lang="pt-PT" dirty="0"/>
              <a:t>do psicólogo clínico é de ajudar as pessoas a aprender a acolher as suas emoções, agradáveis e desagradáveis. </a:t>
            </a:r>
            <a:endParaRPr lang="pt-PT" dirty="0" smtClean="0"/>
          </a:p>
          <a:p>
            <a:r>
              <a:rPr lang="pt-PT" dirty="0"/>
              <a:t>Não se deve confundir o psicólogo clínico com o psiquiatra, apesar dos dois tratarem das doenças mentais das pessoas. O psiquiatra usa medicamentos para o tratamento, enquanto que o psicólogo não pode receitar medicamentos e usa a conversa para o tratamento.</a:t>
            </a:r>
          </a:p>
        </p:txBody>
      </p:sp>
    </p:spTree>
    <p:extLst>
      <p:ext uri="{BB962C8B-B14F-4D97-AF65-F5344CB8AC3E}">
        <p14:creationId xmlns:p14="http://schemas.microsoft.com/office/powerpoint/2010/main" val="15520029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dirty="0"/>
              <a:t>As três teorias dentro da Psicologia</a:t>
            </a:r>
          </a:p>
        </p:txBody>
      </p:sp>
      <p:sp>
        <p:nvSpPr>
          <p:cNvPr id="3" name="Marcador de Posição de Conteúdo 2"/>
          <p:cNvSpPr>
            <a:spLocks noGrp="1"/>
          </p:cNvSpPr>
          <p:nvPr>
            <p:ph sz="quarter" idx="1"/>
          </p:nvPr>
        </p:nvSpPr>
        <p:spPr/>
        <p:txBody>
          <a:bodyPr/>
          <a:lstStyle/>
          <a:p>
            <a:r>
              <a:rPr lang="pt-PT" dirty="0"/>
              <a:t>Existem três teorias dentro da psicologia: a psicanálise, o behaviorismo (comportamentalismo) e o humanismo. Estas teorias influenciam as abordagens com as quais os psicólogos </a:t>
            </a:r>
            <a:r>
              <a:rPr lang="pt-PT" dirty="0" smtClean="0"/>
              <a:t>trabalham </a:t>
            </a:r>
            <a:r>
              <a:rPr lang="pt-PT" dirty="0"/>
              <a:t>na psicologia clínica</a:t>
            </a:r>
            <a:r>
              <a:rPr lang="pt-PT" dirty="0" smtClean="0"/>
              <a:t>.</a:t>
            </a:r>
          </a:p>
          <a:p>
            <a:endParaRPr lang="pt-PT"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088" y="4014418"/>
            <a:ext cx="2908375" cy="2178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20029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99592" y="-171400"/>
            <a:ext cx="7772400" cy="1143000"/>
          </a:xfrm>
        </p:spPr>
        <p:txBody>
          <a:bodyPr/>
          <a:lstStyle/>
          <a:p>
            <a:r>
              <a:rPr lang="pt-PT" dirty="0"/>
              <a:t>Psicanálise	</a:t>
            </a:r>
          </a:p>
        </p:txBody>
      </p:sp>
      <p:sp>
        <p:nvSpPr>
          <p:cNvPr id="3" name="Marcador de Posição de Conteúdo 2"/>
          <p:cNvSpPr>
            <a:spLocks noGrp="1"/>
          </p:cNvSpPr>
          <p:nvPr>
            <p:ph sz="quarter" idx="1"/>
          </p:nvPr>
        </p:nvSpPr>
        <p:spPr>
          <a:xfrm>
            <a:off x="899592" y="1196752"/>
            <a:ext cx="7772400" cy="5661248"/>
          </a:xfrm>
        </p:spPr>
        <p:txBody>
          <a:bodyPr>
            <a:normAutofit/>
          </a:bodyPr>
          <a:lstStyle/>
          <a:p>
            <a:pPr marL="0" indent="0" algn="just">
              <a:buNone/>
            </a:pPr>
            <a:r>
              <a:rPr lang="pt-PT" dirty="0"/>
              <a:t>A psicanálise foi criada por Sigmund Freud, um médico neurologista nascido na </a:t>
            </a:r>
            <a:r>
              <a:rPr lang="pt-PT" dirty="0" err="1"/>
              <a:t>atual</a:t>
            </a:r>
            <a:r>
              <a:rPr lang="pt-PT" dirty="0"/>
              <a:t> República Checa. </a:t>
            </a:r>
            <a:endParaRPr lang="pt-PT" dirty="0" smtClean="0"/>
          </a:p>
          <a:p>
            <a:pPr marL="0" indent="0" algn="just">
              <a:buNone/>
            </a:pPr>
            <a:r>
              <a:rPr lang="pt-PT" dirty="0" smtClean="0"/>
              <a:t>Freud começou por concentrar os </a:t>
            </a:r>
            <a:r>
              <a:rPr lang="pt-PT" dirty="0"/>
              <a:t>estudos na psicanálise, onde </a:t>
            </a:r>
            <a:r>
              <a:rPr lang="pt-PT" dirty="0" smtClean="0"/>
              <a:t>por </a:t>
            </a:r>
            <a:r>
              <a:rPr lang="pt-PT" dirty="0"/>
              <a:t>via de conversa e da interpretação de sonhos havia acesso ao inconsciente da pessoa, percebendo assim as causas </a:t>
            </a:r>
            <a:r>
              <a:rPr lang="pt-PT" dirty="0" smtClean="0"/>
              <a:t>do problema.</a:t>
            </a:r>
          </a:p>
          <a:p>
            <a:pPr marL="0" indent="0" algn="just">
              <a:buNone/>
            </a:pPr>
            <a:r>
              <a:rPr lang="pt-PT" dirty="0"/>
              <a:t>Um simples conceito de psicanálise é: os acontecimentos ou impulsos que foram “esquecidos” pela nossa consciência, ou seja, guardados pela nossa mente no subconsciente, </a:t>
            </a:r>
            <a:r>
              <a:rPr lang="pt-PT" dirty="0" err="1"/>
              <a:t>afetam</a:t>
            </a:r>
            <a:r>
              <a:rPr lang="pt-PT" dirty="0"/>
              <a:t> a pessoa com o problema, isto podem ser fobias, transtornos ou doenças. O trabalho do psicólogo clínico </a:t>
            </a:r>
            <a:r>
              <a:rPr lang="pt-PT" dirty="0" smtClean="0"/>
              <a:t>é </a:t>
            </a:r>
            <a:r>
              <a:rPr lang="pt-PT" dirty="0"/>
              <a:t>de tornar acessível os impulsos guardados pela nossa mente, através da interpretação dos sonhos e da associação </a:t>
            </a:r>
            <a:r>
              <a:rPr lang="pt-PT" dirty="0" smtClean="0"/>
              <a:t>livre.</a:t>
            </a:r>
          </a:p>
          <a:p>
            <a:endParaRPr lang="pt-PT" dirty="0"/>
          </a:p>
        </p:txBody>
      </p:sp>
    </p:spTree>
    <p:extLst>
      <p:ext uri="{BB962C8B-B14F-4D97-AF65-F5344CB8AC3E}">
        <p14:creationId xmlns:p14="http://schemas.microsoft.com/office/powerpoint/2010/main" val="15520029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560" y="-26139"/>
            <a:ext cx="8075240" cy="1143000"/>
          </a:xfrm>
        </p:spPr>
        <p:txBody>
          <a:bodyPr/>
          <a:lstStyle/>
          <a:p>
            <a:r>
              <a:rPr lang="pt-PT" dirty="0" smtClean="0"/>
              <a:t>Comportamentalismo </a:t>
            </a:r>
            <a:endParaRPr lang="pt-PT" dirty="0"/>
          </a:p>
        </p:txBody>
      </p:sp>
      <p:sp>
        <p:nvSpPr>
          <p:cNvPr id="3" name="Marcador de Posição de Conteúdo 2"/>
          <p:cNvSpPr>
            <a:spLocks noGrp="1"/>
          </p:cNvSpPr>
          <p:nvPr>
            <p:ph sz="quarter" idx="1"/>
          </p:nvPr>
        </p:nvSpPr>
        <p:spPr>
          <a:xfrm>
            <a:off x="611560" y="1052736"/>
            <a:ext cx="8075240" cy="5472608"/>
          </a:xfrm>
        </p:spPr>
        <p:txBody>
          <a:bodyPr/>
          <a:lstStyle/>
          <a:p>
            <a:pPr marL="0" indent="0" algn="just">
              <a:buNone/>
            </a:pPr>
            <a:r>
              <a:rPr lang="pt-PT" dirty="0" smtClean="0"/>
              <a:t>O </a:t>
            </a:r>
            <a:r>
              <a:rPr lang="pt-PT" dirty="0"/>
              <a:t>comportamentalismo </a:t>
            </a:r>
            <a:r>
              <a:rPr lang="pt-PT" dirty="0" smtClean="0"/>
              <a:t>é </a:t>
            </a:r>
            <a:r>
              <a:rPr lang="pt-PT" dirty="0"/>
              <a:t>o conjunto das teorias psicológicas que dizem que o comportamento é o objeto de estudo mais adequado da </a:t>
            </a:r>
            <a:r>
              <a:rPr lang="pt-PT" dirty="0" smtClean="0"/>
              <a:t>Psicologia, ou seja, o comportamentalismo é controlado por momentos que já aconteceram e que vão acontecer .</a:t>
            </a:r>
          </a:p>
          <a:p>
            <a:pPr marL="0" indent="0" algn="just">
              <a:buNone/>
            </a:pPr>
            <a:r>
              <a:rPr lang="pt-PT" dirty="0" smtClean="0"/>
              <a:t>Em 1913 com a publicação de um artigo sobre o behaviorismo o psicólogo John  Watson pretendeu mudar o </a:t>
            </a:r>
            <a:r>
              <a:rPr lang="pt-PT" dirty="0"/>
              <a:t>foco da Psicologia do estudo dos processos mentais para o estudo dos comportamentos. </a:t>
            </a:r>
            <a:endParaRPr lang="pt-PT" dirty="0" smtClean="0"/>
          </a:p>
          <a:p>
            <a:pPr marL="0" indent="0" algn="just">
              <a:buNone/>
            </a:pPr>
            <a:r>
              <a:rPr lang="pt-PT" dirty="0" smtClean="0"/>
              <a:t>Pois na </a:t>
            </a:r>
            <a:r>
              <a:rPr lang="pt-PT" dirty="0"/>
              <a:t>sua opinião era mais fácil concentrar-se no que é visível, como os comportamentos, do que no que é invisível, como os processos </a:t>
            </a:r>
            <a:r>
              <a:rPr lang="pt-PT" dirty="0" smtClean="0"/>
              <a:t>mentais.</a:t>
            </a:r>
          </a:p>
          <a:p>
            <a:pPr marL="0" indent="0" algn="just">
              <a:buNone/>
            </a:pPr>
            <a:endParaRPr lang="pt-PT" dirty="0"/>
          </a:p>
          <a:p>
            <a:pPr marL="0" indent="0" algn="just">
              <a:buNone/>
            </a:pPr>
            <a:endParaRPr lang="pt-PT"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960" y="5301208"/>
            <a:ext cx="2880320" cy="10801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520029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dade">
  <a:themeElements>
    <a:clrScheme name="Equidad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dade">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dade">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270</TotalTime>
  <Words>652</Words>
  <Application>Microsoft Office PowerPoint</Application>
  <PresentationFormat>On-screen Show (4:3)</PresentationFormat>
  <Paragraphs>87</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Equidade</vt:lpstr>
      <vt:lpstr>Psicologia Clínica </vt:lpstr>
      <vt:lpstr>Índice</vt:lpstr>
      <vt:lpstr>Introdução:</vt:lpstr>
      <vt:lpstr>Psicologia clínica</vt:lpstr>
      <vt:lpstr>Psicologia clinica (cont.)</vt:lpstr>
      <vt:lpstr>Psicólogo Clínico</vt:lpstr>
      <vt:lpstr>As três teorias dentro da Psicologia</vt:lpstr>
      <vt:lpstr>Psicanálise </vt:lpstr>
      <vt:lpstr>Comportamentalismo </vt:lpstr>
      <vt:lpstr> Humanismo</vt:lpstr>
      <vt:lpstr>Humanismo (cont.)</vt:lpstr>
      <vt:lpstr>Questões Chaves</vt:lpstr>
      <vt:lpstr>PowerPoint Presentation</vt:lpstr>
      <vt:lpstr>Anexo</vt:lpstr>
      <vt:lpstr>Conclusão</vt:lpstr>
      <vt:lpstr>Webgrafia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dc:title>
  <dc:creator>Aluno</dc:creator>
  <cp:lastModifiedBy>Rodrigo Oliveira</cp:lastModifiedBy>
  <cp:revision>22</cp:revision>
  <dcterms:created xsi:type="dcterms:W3CDTF">2015-10-13T11:02:12Z</dcterms:created>
  <dcterms:modified xsi:type="dcterms:W3CDTF">2015-10-26T23:16:51Z</dcterms:modified>
</cp:coreProperties>
</file>